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6.png" ContentType="image/png"/>
  <Override PartName="/ppt/media/image1.jpeg" ContentType="image/jpeg"/>
  <Override PartName="/ppt/media/image6.png" ContentType="image/png"/>
  <Override PartName="/ppt/media/image15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8.jpeg" ContentType="image/jpeg"/>
  <Override PartName="/ppt/media/image11.jpeg" ContentType="image/jpeg"/>
  <Override PartName="/ppt/media/image13.png" ContentType="image/png"/>
  <Override PartName="/ppt/media/image4.png" ContentType="image/png"/>
  <Override PartName="/ppt/media/image10.jpeg" ContentType="image/jpeg"/>
  <Override PartName="/ppt/media/image9.png" ContentType="image/pn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F6BA1C-1F01-4325-8374-D8303E5DEE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5060E27-55BC-4788-9D2A-1EA8ADB7A2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5599349-612B-4AE9-B48D-7594DAAF1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0859090-AD6E-450E-BC44-55B474FB41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6F1869B-7EB1-4D9F-A6F4-086901398E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157DF2-5BDB-4E52-9A08-327638BF0D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8CD3271-A328-4D9F-860A-AC13785DF0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7D1614-3458-4F6E-AE7A-9C45A44C78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D07F399-F46D-4619-9296-E9FB8D1C69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AA96F55-C9BC-417E-866C-02F1E34B09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CFC1FFC-7C2C-4195-AE42-3BB2C3EF90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854109A-4462-471C-996E-1668C28C7E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A3AA5F9-003E-46BF-A0AD-23A19D55C1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152319-8DD7-4B57-ABB1-50D689DE4543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953600-424D-477D-829E-EF54A7970664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E3ABF8-68D3-42D1-ACC5-A373B400744A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32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32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16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09D45F-EC83-4FAE-AD78-0C28C7CE9255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32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chemeClr val="dk1"/>
                </a:solidFill>
                <a:latin typeface="Aptos"/>
              </a:rPr>
              <a:t>Click icon to add picture</a:t>
            </a:r>
            <a:endParaRPr b="0" lang="en-GB" sz="32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16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D9E9366-DFC5-4022-B368-C9AACF203AC5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8D686B-8F71-4FAD-A590-C870C8302644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A680F0F-903F-4C42-BEE7-916A9C36D4ED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&lt;footer&gt;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129FF0-52C4-4D7B-9EC9-55DB25F9C92A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"/>
              </a:rPr>
              <a:t>Click to edit the title text format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Click to edit the outline text format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Second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Third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Sixth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Seventh Outline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&lt;footer&gt;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FAEAC7-732C-4454-B31D-56330EA2554D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FBB66E-A5E5-4EF9-809F-36A75C0346B5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60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Click to edit Master text styles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D665F2-2722-45A4-B070-6BCB747056E2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ADA31D-1A13-402F-82BA-29B45F79D52A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chemeClr val="dk1"/>
                </a:solidFill>
                <a:latin typeface="Aptos Display"/>
              </a:rPr>
              <a:t>Click to edit Master title style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chemeClr val="dk1"/>
                </a:solidFill>
                <a:latin typeface="Aptos"/>
              </a:rPr>
              <a:t>Click to edit Master text styles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Second level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chemeClr val="dk1"/>
                </a:solidFill>
                <a:latin typeface="Aptos"/>
              </a:rPr>
              <a:t>Third level</a:t>
            </a:r>
            <a:endParaRPr b="0" lang="en-GB" sz="2000" spc="-1" strike="noStrike">
              <a:solidFill>
                <a:schemeClr val="dk1"/>
              </a:solidFill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Fourth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chemeClr val="dk1"/>
                </a:solidFill>
                <a:latin typeface="Aptos"/>
              </a:rPr>
              <a:t>Fifth level</a:t>
            </a:r>
            <a:endParaRPr b="0" lang="en-GB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&lt;date/time&gt;</a:t>
            </a:r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065A61-472C-4BA8-9968-6C90C9D231AF}" type="slidenum">
              <a:rPr b="0" lang="en-GB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46360" y="3198240"/>
            <a:ext cx="8062920" cy="1310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E" sz="4000" spc="-1" strike="noStrike">
                <a:solidFill>
                  <a:srgbClr val="fafbfd"/>
                </a:solidFill>
                <a:latin typeface="Arial"/>
                <a:ea typeface="Open sans"/>
              </a:rPr>
              <a:t>Week 2</a:t>
            </a:r>
            <a:br>
              <a:rPr sz="4000"/>
            </a:br>
            <a:r>
              <a:rPr b="1" lang="en-IE" sz="4000" spc="-1" strike="noStrike">
                <a:solidFill>
                  <a:srgbClr val="fafbfd"/>
                </a:solidFill>
                <a:latin typeface="Arial"/>
                <a:ea typeface="Open sans"/>
              </a:rPr>
              <a:t>Raspberry Pi Pico</a:t>
            </a:r>
            <a:endParaRPr b="0" lang="en-GB" sz="4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398520" y="5792400"/>
            <a:ext cx="656172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fafbfd"/>
                </a:solidFill>
                <a:latin typeface="Open sans"/>
                <a:ea typeface="DejaVu Sans"/>
              </a:rPr>
              <a:t>Fundamentals of IoT</a:t>
            </a:r>
            <a:endParaRPr b="0" lang="en-IE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fafbfd"/>
                </a:solidFill>
                <a:latin typeface="Open sans"/>
                <a:ea typeface="DejaVu Sans"/>
              </a:rPr>
              <a:t>Dr. Eoin Rogers (eoin.rogers@tudublin.ie)</a:t>
            </a:r>
            <a:endParaRPr b="0" lang="en-IE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Light emitting diode (LED)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03" name="Picture 5" descr=""/>
          <p:cNvPicPr/>
          <p:nvPr/>
        </p:nvPicPr>
        <p:blipFill>
          <a:blip r:embed="rId1"/>
          <a:stretch/>
        </p:blipFill>
        <p:spPr>
          <a:xfrm>
            <a:off x="5990040" y="2382480"/>
            <a:ext cx="5237280" cy="274824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Diagram of a yellow led&#10;&#10;AI-generated content may be incorrect."/>
          <p:cNvPicPr/>
          <p:nvPr/>
        </p:nvPicPr>
        <p:blipFill>
          <a:blip r:embed="rId2"/>
          <a:stretch/>
        </p:blipFill>
        <p:spPr>
          <a:xfrm>
            <a:off x="720720" y="2379240"/>
            <a:ext cx="3767040" cy="2523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04B18DF-4EAF-4813-A291-A0F14B821A22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RGB LED (WS2813 mini)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06" name="Picture 1" descr="A close-up of a circuit board&#10;&#10;AI-generated content may be incorrect."/>
          <p:cNvPicPr/>
          <p:nvPr/>
        </p:nvPicPr>
        <p:blipFill>
          <a:blip r:embed="rId1"/>
          <a:stretch/>
        </p:blipFill>
        <p:spPr>
          <a:xfrm>
            <a:off x="555840" y="2208600"/>
            <a:ext cx="5945040" cy="353340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2" descr="A black and white diagram of a square with text&#10;&#10;AI-generated content may be incorrect."/>
          <p:cNvPicPr/>
          <p:nvPr/>
        </p:nvPicPr>
        <p:blipFill>
          <a:blip r:embed="rId2"/>
          <a:stretch/>
        </p:blipFill>
        <p:spPr>
          <a:xfrm>
            <a:off x="7402680" y="2513880"/>
            <a:ext cx="3438000" cy="2514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6457CD3-2F29-4F6A-B747-3A1525F8206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Breadboard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09" name="Picture 4" descr="A white electronic board with red blue and white lines&#10;&#10;AI-generated content may be incorrect."/>
          <p:cNvPicPr/>
          <p:nvPr/>
        </p:nvPicPr>
        <p:blipFill>
          <a:blip r:embed="rId1"/>
          <a:stretch/>
        </p:blipFill>
        <p:spPr>
          <a:xfrm>
            <a:off x="1555920" y="1456560"/>
            <a:ext cx="9079920" cy="5401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E8DD433-09DF-4FF4-8C1D-A1D60F759B6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Servomotor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11" name="Picture 4" descr="A small blue device with a white plastic propeller&#10;&#10;AI-generated content may be incorrect."/>
          <p:cNvPicPr/>
          <p:nvPr/>
        </p:nvPicPr>
        <p:blipFill>
          <a:blip r:embed="rId1"/>
          <a:stretch/>
        </p:blipFill>
        <p:spPr>
          <a:xfrm>
            <a:off x="2691000" y="1427400"/>
            <a:ext cx="6809400" cy="511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D337C74-7146-4F5A-8885-FAD4FAE77FDF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160" cy="28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MicroPython</a:t>
            </a:r>
            <a:endParaRPr b="0" lang="en-GB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16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A dialect of Python designed for microcontrollers (</a:t>
            </a:r>
            <a:r>
              <a:rPr b="0" lang="en-US" sz="2400" spc="-1" strike="noStrike">
                <a:solidFill>
                  <a:srgbClr val="8b8b8b"/>
                </a:solidFill>
                <a:latin typeface="Aptos"/>
                <a:ea typeface="Aptos"/>
              </a:rPr>
              <a:t>μCs)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MicroPython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16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Implements a large subset of Python 3.4 (and parts of 3.5)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Runs on the metal (i.e. on systems without an operating system)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Supports a wide range of hardware/</a:t>
            </a:r>
            <a:r>
              <a:rPr b="0" lang="en-US" sz="2400" spc="-1" strike="noStrike">
                <a:solidFill>
                  <a:schemeClr val="dk1"/>
                </a:solidFill>
                <a:latin typeface="Aptos"/>
              </a:rPr>
              <a:t>μCs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(not just the Pico)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Open source and very easy to install!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A0B7416-01E7-42FD-8DBA-341F9671004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Blinking an LED on and off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17" name="Picture 4" descr="A screen shot of a computer code&#10;&#10;AI-generated content may be incorrect."/>
          <p:cNvPicPr/>
          <p:nvPr/>
        </p:nvPicPr>
        <p:blipFill>
          <a:blip r:embed="rId1"/>
          <a:stretch/>
        </p:blipFill>
        <p:spPr>
          <a:xfrm>
            <a:off x="2721600" y="1711440"/>
            <a:ext cx="6571800" cy="3876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AF58FE8-06FA-45EF-ADCE-BF726135200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Better blinking script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19" name="Picture 1" descr="A screenshot of a computer program&#10;&#10;AI-generated content may be incorrect."/>
          <p:cNvPicPr/>
          <p:nvPr/>
        </p:nvPicPr>
        <p:blipFill>
          <a:blip r:embed="rId1"/>
          <a:stretch/>
        </p:blipFill>
        <p:spPr>
          <a:xfrm>
            <a:off x="1752480" y="1548000"/>
            <a:ext cx="8686440" cy="4667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52097F2-515A-425E-AED1-B5D61DFE6D61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RGB LED (WS2813)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21" name="Picture 4" descr="A screenshot of a computer code&#10;&#10;AI-generated content may be incorrect."/>
          <p:cNvPicPr/>
          <p:nvPr/>
        </p:nvPicPr>
        <p:blipFill>
          <a:blip r:embed="rId1"/>
          <a:stretch/>
        </p:blipFill>
        <p:spPr>
          <a:xfrm>
            <a:off x="3672000" y="1490040"/>
            <a:ext cx="4529520" cy="4861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54FE147-6D43-41DA-85BB-B1EAE2FD63E6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Reading from a potentiometer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23" name="Picture 1" descr="A screen shot of a computer code&#10;&#10;AI-generated content may be incorrect."/>
          <p:cNvPicPr/>
          <p:nvPr/>
        </p:nvPicPr>
        <p:blipFill>
          <a:blip r:embed="rId1"/>
          <a:stretch/>
        </p:blipFill>
        <p:spPr>
          <a:xfrm>
            <a:off x="3114720" y="1569960"/>
            <a:ext cx="5817240" cy="4489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BE26D26-0048-4971-BBF3-DB9B63D15069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Lesson Outline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16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Introducing the Pico WH (our first piece of hardware)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Basic pinout for the Pico WH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Programming the Pico WH using MicroPython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2D230E9-09FB-4C75-89A0-5CFDD409312D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Moving a servo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25" name="Picture 2" descr="A computer screen shot of a program code&#10;&#10;AI-generated content may be incorrect."/>
          <p:cNvPicPr/>
          <p:nvPr/>
        </p:nvPicPr>
        <p:blipFill>
          <a:blip r:embed="rId1"/>
          <a:stretch/>
        </p:blipFill>
        <p:spPr>
          <a:xfrm>
            <a:off x="5637600" y="366480"/>
            <a:ext cx="6067080" cy="5622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BDB9B79-872F-4064-BEEB-FF76EF390E39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60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3"/>
          <p:cNvSpPr/>
          <p:nvPr/>
        </p:nvSpPr>
        <p:spPr>
          <a:xfrm>
            <a:off x="2611440" y="2086920"/>
            <a:ext cx="672588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GB" sz="4000" spc="-1" strike="noStrike">
                <a:solidFill>
                  <a:schemeClr val="lt1"/>
                </a:solidFill>
                <a:latin typeface="Aptos"/>
              </a:rPr>
              <a:t>That's all for this week</a:t>
            </a:r>
            <a:endParaRPr b="0" lang="en-IE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Box 4"/>
          <p:cNvSpPr/>
          <p:nvPr/>
        </p:nvSpPr>
        <p:spPr>
          <a:xfrm>
            <a:off x="3234600" y="3511440"/>
            <a:ext cx="533088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GB" sz="3200" spc="-1" strike="noStrike">
                <a:solidFill>
                  <a:schemeClr val="lt1"/>
                </a:solidFill>
                <a:latin typeface="Aptos"/>
              </a:rPr>
              <a:t>Thanks for your attention!</a:t>
            </a:r>
            <a:endParaRPr b="0" lang="en-IE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160" cy="28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Raspberry Pi Pico WH</a:t>
            </a:r>
            <a:endParaRPr b="0" lang="en-GB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16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Our first piece of hardware!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Specs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16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RP2040 microcontroller (dual Cortex M0 @ 133MHz, 256KB RAM)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2MB of flash memory (disk space)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26 GPIO pins, SPI and I</a:t>
            </a:r>
            <a:r>
              <a:rPr b="0" lang="en-GB" sz="1800" spc="-1" strike="noStrike">
                <a:solidFill>
                  <a:schemeClr val="dk1"/>
                </a:solidFill>
                <a:latin typeface="Arial"/>
              </a:rPr>
              <a:t>²</a:t>
            </a:r>
            <a:r>
              <a:rPr b="0" lang="en-GB" sz="2800" spc="-1" strike="noStrike">
                <a:solidFill>
                  <a:schemeClr val="dk1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support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Software FP support(!)</a:t>
            </a:r>
            <a:endParaRPr b="0" lang="en-GB" sz="2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E9FF7BA-9705-4AE0-901C-2C39DC2C2404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Pico 1 family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90" name="Content Placeholder 1" descr="A close up of a circuit board&#10;&#10;AI-generated content may be incorrect."/>
          <p:cNvPicPr/>
          <p:nvPr/>
        </p:nvPicPr>
        <p:blipFill>
          <a:blip r:embed="rId1"/>
          <a:stretch/>
        </p:blipFill>
        <p:spPr>
          <a:xfrm>
            <a:off x="838440" y="1414440"/>
            <a:ext cx="9972000" cy="4642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B5DFEED-79FA-4D80-879E-F102FE2BF2A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Pico 1 family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92" name="Content Placeholder 1" descr="A close up of a circuit board&#10;&#10;AI-generated content may be incorrect."/>
          <p:cNvPicPr/>
          <p:nvPr/>
        </p:nvPicPr>
        <p:blipFill>
          <a:blip r:embed="rId1"/>
          <a:stretch/>
        </p:blipFill>
        <p:spPr>
          <a:xfrm>
            <a:off x="838440" y="1414440"/>
            <a:ext cx="9972000" cy="4642200"/>
          </a:xfrm>
          <a:prstGeom prst="rect">
            <a:avLst/>
          </a:prstGeom>
          <a:ln w="0">
            <a:noFill/>
          </a:ln>
        </p:spPr>
      </p:pic>
      <p:cxnSp>
        <p:nvCxnSpPr>
          <p:cNvPr id="93" name="Straight Arrow Connector 4"/>
          <p:cNvCxnSpPr/>
          <p:nvPr/>
        </p:nvCxnSpPr>
        <p:spPr>
          <a:xfrm flipH="1">
            <a:off x="9816480" y="398880"/>
            <a:ext cx="597600" cy="992160"/>
          </a:xfrm>
          <a:prstGeom prst="straightConnector1">
            <a:avLst/>
          </a:prstGeom>
          <a:ln>
            <a:solidFill>
              <a:srgbClr val="156082"/>
            </a:solidFill>
            <a:tailEnd len="med" type="triangle" w="med"/>
          </a:ln>
        </p:spPr>
      </p:cxnSp>
      <p:sp>
        <p:nvSpPr>
          <p:cNvPr id="94" name="TextBox 9"/>
          <p:cNvSpPr/>
          <p:nvPr/>
        </p:nvSpPr>
        <p:spPr>
          <a:xfrm>
            <a:off x="2779560" y="6053400"/>
            <a:ext cx="6883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GB" sz="2400" spc="-1" strike="noStrike">
                <a:solidFill>
                  <a:schemeClr val="dk1"/>
                </a:solidFill>
                <a:latin typeface="Aptos"/>
              </a:rPr>
              <a:t>Raspberry Pi Pico WH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6197000-B4F2-4431-AD02-96093FFFC5E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Pico W(H) pinout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96" name="Picture 5" descr="A green circuit board with many different colored wires&#10;&#10;AI-generated content may be incorrect."/>
          <p:cNvPicPr/>
          <p:nvPr/>
        </p:nvPicPr>
        <p:blipFill>
          <a:blip r:embed="rId1"/>
          <a:stretch/>
        </p:blipFill>
        <p:spPr>
          <a:xfrm>
            <a:off x="834120" y="1456200"/>
            <a:ext cx="10069920" cy="5083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AC06F6C-D3D2-4688-8E4F-9A6804CCEAD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160" cy="28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More electronic components</a:t>
            </a:r>
            <a:endParaRPr b="0" lang="en-GB" sz="60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160" cy="149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Some assorted components we can connect to the Pico</a:t>
            </a:r>
            <a:endParaRPr b="0" lang="en-GB" sz="24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1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Potentiometer</a:t>
            </a:r>
            <a:endParaRPr b="0" lang="en-GB" sz="4400" spc="-1" strike="noStrike">
              <a:solidFill>
                <a:schemeClr val="dk1"/>
              </a:solidFill>
              <a:latin typeface="Aptos"/>
            </a:endParaRPr>
          </a:p>
        </p:txBody>
      </p:sp>
      <p:pic>
        <p:nvPicPr>
          <p:cNvPr id="100" name="Picture 1" descr="A close up of a device&#10;&#10;AI-generated content may be incorrect."/>
          <p:cNvPicPr/>
          <p:nvPr/>
        </p:nvPicPr>
        <p:blipFill>
          <a:blip r:embed="rId1"/>
          <a:stretch/>
        </p:blipFill>
        <p:spPr>
          <a:xfrm>
            <a:off x="245880" y="1553040"/>
            <a:ext cx="4696920" cy="4696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2" descr=""/>
          <p:cNvPicPr/>
          <p:nvPr/>
        </p:nvPicPr>
        <p:blipFill>
          <a:blip r:embed="rId2"/>
          <a:stretch/>
        </p:blipFill>
        <p:spPr>
          <a:xfrm>
            <a:off x="5184360" y="1555200"/>
            <a:ext cx="6857640" cy="3428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BA4EA2B-B9B4-48D0-B925-ED977D87BA12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 pitchFamily="0" charset="1"/>
        <a:ea typeface=""/>
        <a:cs typeface=""/>
      </a:majorFont>
      <a:minorFont>
        <a:latin typeface="Aptos" panose="020B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2025-09-23T13:41:32Z</dcterms:created>
  <dc:creator/>
  <dc:description/>
  <dc:language>en-IE</dc:language>
  <cp:lastModifiedBy/>
  <dcterms:modified xsi:type="dcterms:W3CDTF">2025-09-25T07:50:44Z</dcterms:modified>
  <cp:revision>45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21</vt:i4>
  </property>
</Properties>
</file>